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3F63B0"/>
    <a:srgbClr val="0E9E6F"/>
    <a:srgbClr val="F6030A"/>
    <a:srgbClr val="FF7000"/>
    <a:srgbClr val="115E21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6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0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E3CBEA2-42D8-4365-9598-20F04ECA25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" y="0"/>
            <a:ext cx="1218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7AAD1F9-24A0-4C3B-BD02-A6D5E3A56A44}"/>
              </a:ext>
            </a:extLst>
          </p:cNvPr>
          <p:cNvGrpSpPr/>
          <p:nvPr userDrawn="1"/>
        </p:nvGrpSpPr>
        <p:grpSpPr>
          <a:xfrm>
            <a:off x="-14605" y="6504305"/>
            <a:ext cx="12220575" cy="358140"/>
            <a:chOff x="-14605" y="6575425"/>
            <a:chExt cx="12220575" cy="358140"/>
          </a:xfrm>
        </p:grpSpPr>
        <p:sp>
          <p:nvSpPr>
            <p:cNvPr id="8" name="Google Shape;7;p21">
              <a:extLst>
                <a:ext uri="{FF2B5EF4-FFF2-40B4-BE49-F238E27FC236}">
                  <a16:creationId xmlns:a16="http://schemas.microsoft.com/office/drawing/2014/main" id="{B4585D1E-052D-41F9-97FA-D275FCC78836}"/>
                </a:ext>
              </a:extLst>
            </p:cNvPr>
            <p:cNvSpPr/>
            <p:nvPr/>
          </p:nvSpPr>
          <p:spPr>
            <a:xfrm>
              <a:off x="-14605" y="6575425"/>
              <a:ext cx="12220575" cy="358140"/>
            </a:xfrm>
            <a:prstGeom prst="rect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BD2BE30-AA65-4657-B7B7-06C635B000ED}"/>
                </a:ext>
              </a:extLst>
            </p:cNvPr>
            <p:cNvGrpSpPr/>
            <p:nvPr userDrawn="1"/>
          </p:nvGrpSpPr>
          <p:grpSpPr>
            <a:xfrm>
              <a:off x="1107821" y="6593008"/>
              <a:ext cx="10146335" cy="245844"/>
              <a:chOff x="1983125" y="6584216"/>
              <a:chExt cx="9210709" cy="245844"/>
            </a:xfrm>
          </p:grpSpPr>
          <p:pic>
            <p:nvPicPr>
              <p:cNvPr id="10" name="Google Shape;10;p21">
                <a:extLst>
                  <a:ext uri="{FF2B5EF4-FFF2-40B4-BE49-F238E27FC236}">
                    <a16:creationId xmlns:a16="http://schemas.microsoft.com/office/drawing/2014/main" id="{CC96F0BD-70C2-4C78-835E-794EA2FDA801}"/>
                  </a:ext>
                </a:extLst>
              </p:cNvPr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83125" y="6628086"/>
                <a:ext cx="194534" cy="1815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11;p21">
                <a:extLst>
                  <a:ext uri="{FF2B5EF4-FFF2-40B4-BE49-F238E27FC236}">
                    <a16:creationId xmlns:a16="http://schemas.microsoft.com/office/drawing/2014/main" id="{80D8E6A2-0215-406D-97C3-524BEE04E08B}"/>
                  </a:ext>
                </a:extLst>
              </p:cNvPr>
              <p:cNvSpPr txBox="1"/>
              <p:nvPr/>
            </p:nvSpPr>
            <p:spPr>
              <a:xfrm>
                <a:off x="2221214" y="6584216"/>
                <a:ext cx="8972620" cy="215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0" i="0" u="none" strike="noStrike" cap="none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https://dtaamerica.com/dta-agricola   |            contact@dtaamerica.com    |            625 152 3176    |             37 ½ # 4009, Chihuahua, México 31060</a:t>
                </a:r>
                <a:endParaRPr dirty="0"/>
              </a:p>
            </p:txBody>
          </p:sp>
          <p:pic>
            <p:nvPicPr>
              <p:cNvPr id="12" name="Google Shape;12;p21">
                <a:extLst>
                  <a:ext uri="{FF2B5EF4-FFF2-40B4-BE49-F238E27FC236}">
                    <a16:creationId xmlns:a16="http://schemas.microsoft.com/office/drawing/2014/main" id="{29C5F87E-CEC5-4438-92FA-0E6759C86EAD}"/>
                  </a:ext>
                </a:extLst>
              </p:cNvPr>
              <p:cNvPicPr preferRelativeResize="0"/>
              <p:nvPr/>
            </p:nvPicPr>
            <p:blipFill rotWithShape="1">
              <a:blip r:embed="rId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16816" y="6595513"/>
                <a:ext cx="194534" cy="231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13;p21">
                <a:extLst>
                  <a:ext uri="{FF2B5EF4-FFF2-40B4-BE49-F238E27FC236}">
                    <a16:creationId xmlns:a16="http://schemas.microsoft.com/office/drawing/2014/main" id="{6397134D-CC40-46B3-95BF-C6B1D5D0939A}"/>
                  </a:ext>
                </a:extLst>
              </p:cNvPr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73845" y="6635626"/>
                <a:ext cx="156591" cy="1944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1">
                <a:extLst>
                  <a:ext uri="{FF2B5EF4-FFF2-40B4-BE49-F238E27FC236}">
                    <a16:creationId xmlns:a16="http://schemas.microsoft.com/office/drawing/2014/main" id="{3C7DD773-01B3-4C1D-B823-3C93FB427830}"/>
                  </a:ext>
                </a:extLst>
              </p:cNvPr>
              <p:cNvPicPr preferRelativeResize="0"/>
              <p:nvPr/>
            </p:nvPicPr>
            <p:blipFill rotWithShape="1">
              <a:blip r:embed="rId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52001" y="6642074"/>
                <a:ext cx="156591" cy="1635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E32CF65F-607F-4169-9C2A-3B48E4D160F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A953130-9631-44D7-A67A-C4BA8E95D74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26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456760" y="2320320"/>
            <a:ext cx="6220681" cy="2217360"/>
            <a:chOff x="506633" y="1314450"/>
            <a:chExt cx="6220681" cy="2217360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506633" y="2577743"/>
              <a:ext cx="6220681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“</a:t>
              </a:r>
              <a:r>
                <a:rPr lang="es-MX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Proyecto de gestión de parcelas </a:t>
              </a:r>
              <a:br>
                <a:rPr lang="es-MX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</a:br>
              <a:r>
                <a:rPr lang="es-MX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DTA-UNIFRUT-FIRA</a:t>
              </a:r>
              <a:r>
                <a:rPr lang="en-US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”</a:t>
              </a:r>
              <a:endParaRPr sz="11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87204D5-513C-4908-BEB5-E38B145CE048}"/>
              </a:ext>
            </a:extLst>
          </p:cNvPr>
          <p:cNvSpPr/>
          <p:nvPr/>
        </p:nvSpPr>
        <p:spPr>
          <a:xfrm>
            <a:off x="1366464" y="3215811"/>
            <a:ext cx="4739810" cy="197263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213E6D-1653-4799-BAD3-3319D814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15" y="1184305"/>
            <a:ext cx="9146370" cy="507265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B9EEA05-333C-4AA0-B1CA-B7A7F5507823}"/>
              </a:ext>
            </a:extLst>
          </p:cNvPr>
          <p:cNvGrpSpPr/>
          <p:nvPr/>
        </p:nvGrpSpPr>
        <p:grpSpPr>
          <a:xfrm>
            <a:off x="472613" y="230955"/>
            <a:ext cx="11290818" cy="693719"/>
            <a:chOff x="595901" y="230955"/>
            <a:chExt cx="11290818" cy="693719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B6D1B22-47DE-4690-91AF-2A7EB290901D}"/>
                </a:ext>
              </a:extLst>
            </p:cNvPr>
            <p:cNvSpPr txBox="1"/>
            <p:nvPr/>
          </p:nvSpPr>
          <p:spPr>
            <a:xfrm>
              <a:off x="616449" y="230955"/>
              <a:ext cx="11270270" cy="6770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Etapas del proyecto</a:t>
              </a:r>
              <a:endParaRPr lang="es-MX" sz="38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AD89CEC0-A2D0-4DFB-9541-45C8CFF5F36D}"/>
                </a:ext>
              </a:extLst>
            </p:cNvPr>
            <p:cNvCxnSpPr/>
            <p:nvPr/>
          </p:nvCxnSpPr>
          <p:spPr>
            <a:xfrm>
              <a:off x="595901" y="924674"/>
              <a:ext cx="11260477" cy="0"/>
            </a:xfrm>
            <a:prstGeom prst="line">
              <a:avLst/>
            </a:prstGeom>
            <a:ln w="19050">
              <a:solidFill>
                <a:srgbClr val="115E2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BBA4BD41-967D-4202-BF28-97105E5D06A4}"/>
              </a:ext>
            </a:extLst>
          </p:cNvPr>
          <p:cNvSpPr txBox="1"/>
          <p:nvPr/>
        </p:nvSpPr>
        <p:spPr>
          <a:xfrm>
            <a:off x="594191" y="1186673"/>
            <a:ext cx="2467508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</a:rPr>
              <a:t>I.- Monitoreo</a:t>
            </a:r>
            <a:endParaRPr lang="es-MX" sz="38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799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43DD7E2-E2CE-40D1-A169-BCF33AB51C7B}"/>
              </a:ext>
            </a:extLst>
          </p:cNvPr>
          <p:cNvGrpSpPr/>
          <p:nvPr/>
        </p:nvGrpSpPr>
        <p:grpSpPr>
          <a:xfrm>
            <a:off x="-94133" y="1166327"/>
            <a:ext cx="11907031" cy="5007092"/>
            <a:chOff x="-94133" y="1166327"/>
            <a:chExt cx="11907031" cy="5007092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B857B5E-96C7-4E23-AD0A-EF6D5EAF1A19}"/>
                </a:ext>
              </a:extLst>
            </p:cNvPr>
            <p:cNvSpPr txBox="1"/>
            <p:nvPr/>
          </p:nvSpPr>
          <p:spPr>
            <a:xfrm>
              <a:off x="8667485" y="3719318"/>
              <a:ext cx="31454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72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28</a:t>
              </a:r>
              <a:r>
                <a:rPr lang="es-MX" sz="4000" dirty="0">
                  <a:solidFill>
                    <a:srgbClr val="C00000"/>
                  </a:solidFill>
                  <a:latin typeface="Agency FB" panose="020B0503020202020204" pitchFamily="34" charset="0"/>
                </a:rPr>
                <a:t> Productores</a:t>
              </a:r>
            </a:p>
          </p:txBody>
        </p: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2AE5147A-76F8-4B7D-9D51-1FD76DCA34D8}"/>
                </a:ext>
              </a:extLst>
            </p:cNvPr>
            <p:cNvGrpSpPr/>
            <p:nvPr/>
          </p:nvGrpSpPr>
          <p:grpSpPr>
            <a:xfrm>
              <a:off x="3719515" y="1166327"/>
              <a:ext cx="4485523" cy="1375074"/>
              <a:chOff x="7576390" y="69430"/>
              <a:chExt cx="4485523" cy="1375074"/>
            </a:xfrm>
          </p:grpSpPr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77A85F5-1C3E-4F9F-832C-369CE103CE3B}"/>
                  </a:ext>
                </a:extLst>
              </p:cNvPr>
              <p:cNvSpPr txBox="1"/>
              <p:nvPr/>
            </p:nvSpPr>
            <p:spPr>
              <a:xfrm>
                <a:off x="7576390" y="428841"/>
                <a:ext cx="448552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400" dirty="0">
                    <a:latin typeface="Agency FB" panose="020B0503020202020204" pitchFamily="34" charset="0"/>
                  </a:rPr>
                  <a:t>$ </a:t>
                </a:r>
                <a:r>
                  <a:rPr lang="es-MX" sz="6000" b="1" dirty="0">
                    <a:latin typeface="Agency FB" panose="020B0503020202020204" pitchFamily="34" charset="0"/>
                  </a:rPr>
                  <a:t>860,467.50</a:t>
                </a:r>
                <a:r>
                  <a:rPr lang="es-MX" sz="4400" dirty="0">
                    <a:latin typeface="Agency FB" panose="020B0503020202020204" pitchFamily="34" charset="0"/>
                  </a:rPr>
                  <a:t> MXN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3411C0E-F7C6-45DA-855A-0CA7BF5F2791}"/>
                  </a:ext>
                </a:extLst>
              </p:cNvPr>
              <p:cNvSpPr txBox="1"/>
              <p:nvPr/>
            </p:nvSpPr>
            <p:spPr>
              <a:xfrm>
                <a:off x="9124237" y="69430"/>
                <a:ext cx="13580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Monto total</a:t>
                </a: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E086677-DF50-4F86-8AD8-244D4751944A}"/>
                </a:ext>
              </a:extLst>
            </p:cNvPr>
            <p:cNvGrpSpPr/>
            <p:nvPr/>
          </p:nvGrpSpPr>
          <p:grpSpPr>
            <a:xfrm>
              <a:off x="9223289" y="1247920"/>
              <a:ext cx="1358064" cy="2299445"/>
              <a:chOff x="3644610" y="1285964"/>
              <a:chExt cx="1872386" cy="317028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441DDE6F-6355-45F4-AE56-581B2F20F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44610" y="1286791"/>
                <a:ext cx="1614121" cy="2519355"/>
              </a:xfrm>
              <a:prstGeom prst="rect">
                <a:avLst/>
              </a:prstGeom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3A44B265-2676-487A-BC18-15BA65888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83715" flipH="1">
                <a:off x="4791045" y="1285964"/>
                <a:ext cx="725951" cy="3170287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7FC6522F-0C6D-4F56-8796-6130C3AC54B7}"/>
                </a:ext>
              </a:extLst>
            </p:cNvPr>
            <p:cNvGrpSpPr/>
            <p:nvPr/>
          </p:nvGrpSpPr>
          <p:grpSpPr>
            <a:xfrm>
              <a:off x="58299" y="2715206"/>
              <a:ext cx="3361444" cy="1061032"/>
              <a:chOff x="467833" y="2245575"/>
              <a:chExt cx="3361444" cy="1061032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14CC28D-F736-44C7-A016-B4BAF52DC9F0}"/>
                  </a:ext>
                </a:extLst>
              </p:cNvPr>
              <p:cNvSpPr txBox="1"/>
              <p:nvPr/>
            </p:nvSpPr>
            <p:spPr>
              <a:xfrm>
                <a:off x="467833" y="2598721"/>
                <a:ext cx="33614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MX" sz="2800" dirty="0">
                    <a:solidFill>
                      <a:srgbClr val="1D3C72"/>
                    </a:solidFill>
                    <a:latin typeface="Agency FB" panose="020B0503020202020204" pitchFamily="34" charset="0"/>
                  </a:rPr>
                  <a:t>$ </a:t>
                </a:r>
                <a:r>
                  <a:rPr lang="es-MX" sz="4000" b="1" dirty="0">
                    <a:solidFill>
                      <a:srgbClr val="1D3C72"/>
                    </a:solidFill>
                    <a:latin typeface="Agency FB" panose="020B0503020202020204" pitchFamily="34" charset="0"/>
                  </a:rPr>
                  <a:t>688,374.00</a:t>
                </a:r>
                <a:r>
                  <a:rPr lang="es-MX" sz="2800" dirty="0">
                    <a:solidFill>
                      <a:srgbClr val="1D3C72"/>
                    </a:solidFill>
                    <a:latin typeface="Agency FB" panose="020B0503020202020204" pitchFamily="34" charset="0"/>
                  </a:rPr>
                  <a:t> MXN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4FE5CDE4-0A2B-456A-AB8D-81B1EC5793D4}"/>
                  </a:ext>
                </a:extLst>
              </p:cNvPr>
              <p:cNvSpPr txBox="1"/>
              <p:nvPr/>
            </p:nvSpPr>
            <p:spPr>
              <a:xfrm>
                <a:off x="2679603" y="2245575"/>
                <a:ext cx="1149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MX" sz="2000" b="1" dirty="0">
                    <a:solidFill>
                      <a:srgbClr val="1D3C7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Apoyo FIRA</a:t>
                </a:r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455F78E3-3E59-4FBD-91D5-5E5AD58E12E2}"/>
                  </a:ext>
                </a:extLst>
              </p:cNvPr>
              <p:cNvSpPr/>
              <p:nvPr/>
            </p:nvSpPr>
            <p:spPr>
              <a:xfrm>
                <a:off x="3524477" y="2617410"/>
                <a:ext cx="304800" cy="338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600"/>
              </a:p>
            </p:txBody>
          </p:sp>
        </p:grp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88672A9E-E388-4F0F-B2EB-56661FA48517}"/>
                </a:ext>
              </a:extLst>
            </p:cNvPr>
            <p:cNvSpPr/>
            <p:nvPr/>
          </p:nvSpPr>
          <p:spPr>
            <a:xfrm>
              <a:off x="3267343" y="5259379"/>
              <a:ext cx="304800" cy="3389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099A0A4-24BE-4C7E-AD71-2852042B069A}"/>
                </a:ext>
              </a:extLst>
            </p:cNvPr>
            <p:cNvSpPr/>
            <p:nvPr/>
          </p:nvSpPr>
          <p:spPr>
            <a:xfrm>
              <a:off x="5568845" y="3913702"/>
              <a:ext cx="304800" cy="338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531EEEE-523D-42D8-8185-95DB56E0C14A}"/>
                </a:ext>
              </a:extLst>
            </p:cNvPr>
            <p:cNvSpPr/>
            <p:nvPr/>
          </p:nvSpPr>
          <p:spPr>
            <a:xfrm>
              <a:off x="5568845" y="4915014"/>
              <a:ext cx="304800" cy="338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0" name="Conector: curvado 29">
              <a:extLst>
                <a:ext uri="{FF2B5EF4-FFF2-40B4-BE49-F238E27FC236}">
                  <a16:creationId xmlns:a16="http://schemas.microsoft.com/office/drawing/2014/main" id="{44CCA8DC-D405-4587-94CB-E0396D0F0A42}"/>
                </a:ext>
              </a:extLst>
            </p:cNvPr>
            <p:cNvCxnSpPr>
              <a:cxnSpLocks/>
            </p:cNvCxnSpPr>
            <p:nvPr/>
          </p:nvCxnSpPr>
          <p:spPr>
            <a:xfrm>
              <a:off x="3568605" y="3256521"/>
              <a:ext cx="2149102" cy="826661"/>
            </a:xfrm>
            <a:prstGeom prst="curvedConnector3">
              <a:avLst/>
            </a:prstGeom>
            <a:ln w="15240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3000">
                    <a:schemeClr val="accent1">
                      <a:lumMod val="45000"/>
                      <a:lumOff val="55000"/>
                    </a:schemeClr>
                  </a:gs>
                  <a:gs pos="7400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: curvado 34">
              <a:extLst>
                <a:ext uri="{FF2B5EF4-FFF2-40B4-BE49-F238E27FC236}">
                  <a16:creationId xmlns:a16="http://schemas.microsoft.com/office/drawing/2014/main" id="{04AFCA9E-E069-4644-A5FB-26E6024A9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2776" y="5095127"/>
              <a:ext cx="1996702" cy="344365"/>
            </a:xfrm>
            <a:prstGeom prst="curvedConnector3">
              <a:avLst/>
            </a:prstGeom>
            <a:ln w="5080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8000">
                    <a:schemeClr val="accent1">
                      <a:lumMod val="45000"/>
                      <a:lumOff val="55000"/>
                    </a:schemeClr>
                  </a:gs>
                  <a:gs pos="74000">
                    <a:schemeClr val="tx1"/>
                  </a:gs>
                  <a:gs pos="100000">
                    <a:schemeClr val="tx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EC870E0B-A0CA-4680-88B3-198C0D19EBD9}"/>
                </a:ext>
              </a:extLst>
            </p:cNvPr>
            <p:cNvSpPr/>
            <p:nvPr/>
          </p:nvSpPr>
          <p:spPr>
            <a:xfrm>
              <a:off x="8092204" y="2567032"/>
              <a:ext cx="304800" cy="3389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B2459E86-6FA9-4EDC-845B-77C315F1C7A0}"/>
                </a:ext>
              </a:extLst>
            </p:cNvPr>
            <p:cNvSpPr/>
            <p:nvPr/>
          </p:nvSpPr>
          <p:spPr>
            <a:xfrm>
              <a:off x="8092204" y="3191943"/>
              <a:ext cx="304800" cy="3389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817FEC96-5FF9-4C34-9A3D-D7F9467CE487}"/>
                </a:ext>
              </a:extLst>
            </p:cNvPr>
            <p:cNvSpPr/>
            <p:nvPr/>
          </p:nvSpPr>
          <p:spPr>
            <a:xfrm>
              <a:off x="8092204" y="3988894"/>
              <a:ext cx="304800" cy="3389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ACA90930-49DA-4EF8-B957-19A18CD2BD36}"/>
                </a:ext>
              </a:extLst>
            </p:cNvPr>
            <p:cNvSpPr/>
            <p:nvPr/>
          </p:nvSpPr>
          <p:spPr>
            <a:xfrm>
              <a:off x="8092204" y="5696975"/>
              <a:ext cx="304800" cy="3389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D316F548-7382-47F7-90E3-7D231A3CC277}"/>
                </a:ext>
              </a:extLst>
            </p:cNvPr>
            <p:cNvGrpSpPr/>
            <p:nvPr/>
          </p:nvGrpSpPr>
          <p:grpSpPr>
            <a:xfrm>
              <a:off x="-94133" y="4912391"/>
              <a:ext cx="3513876" cy="1035177"/>
              <a:chOff x="467833" y="2363896"/>
              <a:chExt cx="3513876" cy="1035177"/>
            </a:xfrm>
          </p:grpSpPr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F6615F0D-0E50-4E28-A244-ACE0644766E6}"/>
                  </a:ext>
                </a:extLst>
              </p:cNvPr>
              <p:cNvSpPr txBox="1"/>
              <p:nvPr/>
            </p:nvSpPr>
            <p:spPr>
              <a:xfrm>
                <a:off x="467833" y="2691187"/>
                <a:ext cx="35138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MX" sz="2800" dirty="0">
                    <a:solidFill>
                      <a:srgbClr val="1D3C72"/>
                    </a:solidFill>
                    <a:latin typeface="Agency FB" panose="020B0503020202020204" pitchFamily="34" charset="0"/>
                  </a:rPr>
                  <a:t>$ </a:t>
                </a:r>
                <a:r>
                  <a:rPr lang="es-MX" sz="4000" b="1" dirty="0">
                    <a:solidFill>
                      <a:srgbClr val="1D3C72"/>
                    </a:solidFill>
                    <a:latin typeface="Agency FB" panose="020B0503020202020204" pitchFamily="34" charset="0"/>
                  </a:rPr>
                  <a:t>172,093.50</a:t>
                </a:r>
                <a:r>
                  <a:rPr lang="es-MX" sz="2800" dirty="0">
                    <a:solidFill>
                      <a:srgbClr val="1D3C72"/>
                    </a:solidFill>
                    <a:latin typeface="Agency FB" panose="020B0503020202020204" pitchFamily="34" charset="0"/>
                  </a:rPr>
                  <a:t> MXN</a:t>
                </a:r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FD09FF95-5E79-4887-8981-11E4CBD28A39}"/>
                  </a:ext>
                </a:extLst>
              </p:cNvPr>
              <p:cNvSpPr txBox="1"/>
              <p:nvPr/>
            </p:nvSpPr>
            <p:spPr>
              <a:xfrm>
                <a:off x="2474565" y="2363896"/>
                <a:ext cx="15071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MX" sz="2000" b="1" dirty="0">
                    <a:solidFill>
                      <a:srgbClr val="1D3C7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Productores</a:t>
                </a:r>
              </a:p>
            </p:txBody>
          </p:sp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F3E96DF8-AA23-4EA5-98FE-28DC7646589F}"/>
                  </a:ext>
                </a:extLst>
              </p:cNvPr>
              <p:cNvSpPr/>
              <p:nvPr/>
            </p:nvSpPr>
            <p:spPr>
              <a:xfrm>
                <a:off x="3524477" y="2617410"/>
                <a:ext cx="304800" cy="3389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600"/>
              </a:p>
            </p:txBody>
          </p:sp>
        </p:grp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770ABAB0-FD9D-426E-BB5D-55A684AD35B6}"/>
                </a:ext>
              </a:extLst>
            </p:cNvPr>
            <p:cNvSpPr/>
            <p:nvPr/>
          </p:nvSpPr>
          <p:spPr>
            <a:xfrm>
              <a:off x="5809877" y="3822567"/>
              <a:ext cx="304800" cy="2362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25D645B-EAE0-40D3-A15F-E0FA9ECD8DE3}"/>
                </a:ext>
              </a:extLst>
            </p:cNvPr>
            <p:cNvSpPr/>
            <p:nvPr/>
          </p:nvSpPr>
          <p:spPr>
            <a:xfrm>
              <a:off x="5764589" y="3491936"/>
              <a:ext cx="304800" cy="338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5953818B-4ACB-4029-B7B9-919077273AF4}"/>
                </a:ext>
              </a:extLst>
            </p:cNvPr>
            <p:cNvSpPr/>
            <p:nvPr/>
          </p:nvSpPr>
          <p:spPr>
            <a:xfrm>
              <a:off x="5750024" y="3725134"/>
              <a:ext cx="304800" cy="338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81DB8EAD-2E06-4A30-81F9-57AE800C3761}"/>
                </a:ext>
              </a:extLst>
            </p:cNvPr>
            <p:cNvSpPr/>
            <p:nvPr/>
          </p:nvSpPr>
          <p:spPr>
            <a:xfrm>
              <a:off x="5757888" y="4469958"/>
              <a:ext cx="304800" cy="338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55" name="Conector: curvado 54">
              <a:extLst>
                <a:ext uri="{FF2B5EF4-FFF2-40B4-BE49-F238E27FC236}">
                  <a16:creationId xmlns:a16="http://schemas.microsoft.com/office/drawing/2014/main" id="{F947823C-69B2-4990-8E54-1B434CE4843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84213" y="2173654"/>
              <a:ext cx="1086055" cy="2129927"/>
            </a:xfrm>
            <a:prstGeom prst="curvedConnector2">
              <a:avLst/>
            </a:prstGeom>
            <a:ln w="254000">
              <a:gradFill flip="none" rotWithShape="1">
                <a:gsLst>
                  <a:gs pos="48000">
                    <a:srgbClr val="530000"/>
                  </a:gs>
                  <a:gs pos="0">
                    <a:srgbClr val="FF0000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curvado 58">
              <a:extLst>
                <a:ext uri="{FF2B5EF4-FFF2-40B4-BE49-F238E27FC236}">
                  <a16:creationId xmlns:a16="http://schemas.microsoft.com/office/drawing/2014/main" id="{813150F6-E4AC-4F7A-B877-F012AB60A71D}"/>
                </a:ext>
              </a:extLst>
            </p:cNvPr>
            <p:cNvCxnSpPr>
              <a:cxnSpLocks/>
              <a:stCxn id="51" idx="3"/>
              <a:endCxn id="42" idx="1"/>
            </p:cNvCxnSpPr>
            <p:nvPr/>
          </p:nvCxnSpPr>
          <p:spPr>
            <a:xfrm flipV="1">
              <a:off x="6069389" y="3361423"/>
              <a:ext cx="2022815" cy="299993"/>
            </a:xfrm>
            <a:prstGeom prst="curvedConnector3">
              <a:avLst>
                <a:gd name="adj1" fmla="val 50000"/>
              </a:avLst>
            </a:prstGeom>
            <a:ln w="254000">
              <a:gradFill flip="none" rotWithShape="1">
                <a:gsLst>
                  <a:gs pos="48000">
                    <a:srgbClr val="530000"/>
                  </a:gs>
                  <a:gs pos="0">
                    <a:srgbClr val="FF0000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: curvado 64">
              <a:extLst>
                <a:ext uri="{FF2B5EF4-FFF2-40B4-BE49-F238E27FC236}">
                  <a16:creationId xmlns:a16="http://schemas.microsoft.com/office/drawing/2014/main" id="{AFBC072D-0D7E-4F46-AF1B-D880985D1870}"/>
                </a:ext>
              </a:extLst>
            </p:cNvPr>
            <p:cNvCxnSpPr>
              <a:cxnSpLocks/>
              <a:stCxn id="52" idx="3"/>
              <a:endCxn id="43" idx="1"/>
            </p:cNvCxnSpPr>
            <p:nvPr/>
          </p:nvCxnSpPr>
          <p:spPr>
            <a:xfrm>
              <a:off x="6054824" y="3894614"/>
              <a:ext cx="2037380" cy="263760"/>
            </a:xfrm>
            <a:prstGeom prst="curvedConnector3">
              <a:avLst>
                <a:gd name="adj1" fmla="val 50000"/>
              </a:avLst>
            </a:prstGeom>
            <a:ln w="254000">
              <a:gradFill flip="none" rotWithShape="1">
                <a:gsLst>
                  <a:gs pos="48000">
                    <a:srgbClr val="530000"/>
                  </a:gs>
                  <a:gs pos="0">
                    <a:srgbClr val="FF0000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: curvado 68">
              <a:extLst>
                <a:ext uri="{FF2B5EF4-FFF2-40B4-BE49-F238E27FC236}">
                  <a16:creationId xmlns:a16="http://schemas.microsoft.com/office/drawing/2014/main" id="{337ED4B5-78CF-4220-B0A2-14F2668A6CBE}"/>
                </a:ext>
              </a:extLst>
            </p:cNvPr>
            <p:cNvCxnSpPr>
              <a:cxnSpLocks/>
              <a:stCxn id="53" idx="2"/>
              <a:endCxn id="44" idx="1"/>
            </p:cNvCxnSpPr>
            <p:nvPr/>
          </p:nvCxnSpPr>
          <p:spPr>
            <a:xfrm rot="16200000" flipH="1">
              <a:off x="6472477" y="4246728"/>
              <a:ext cx="1057538" cy="2181916"/>
            </a:xfrm>
            <a:prstGeom prst="curvedConnector2">
              <a:avLst/>
            </a:prstGeom>
            <a:ln w="254000">
              <a:gradFill flip="none" rotWithShape="1">
                <a:gsLst>
                  <a:gs pos="48000">
                    <a:srgbClr val="530000"/>
                  </a:gs>
                  <a:gs pos="33000">
                    <a:srgbClr val="A90000"/>
                  </a:gs>
                  <a:gs pos="18000">
                    <a:srgbClr val="FF0000"/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icono de productor agrícola, estilo de esquema 15665130 Vector en Vecteezy">
              <a:extLst>
                <a:ext uri="{FF2B5EF4-FFF2-40B4-BE49-F238E27FC236}">
                  <a16:creationId xmlns:a16="http://schemas.microsoft.com/office/drawing/2014/main" id="{5D0FDB6D-71EE-405F-BCC0-D5C0F58E8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204" y="2332808"/>
              <a:ext cx="558288" cy="55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icono de productor agrícola, estilo de esquema 15665130 Vector en Vecteezy">
              <a:extLst>
                <a:ext uri="{FF2B5EF4-FFF2-40B4-BE49-F238E27FC236}">
                  <a16:creationId xmlns:a16="http://schemas.microsoft.com/office/drawing/2014/main" id="{74E541FC-771B-493E-A7FF-26D60A2FA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204" y="3000271"/>
              <a:ext cx="558288" cy="55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icono de productor agrícola, estilo de esquema 15665130 Vector en Vecteezy">
              <a:extLst>
                <a:ext uri="{FF2B5EF4-FFF2-40B4-BE49-F238E27FC236}">
                  <a16:creationId xmlns:a16="http://schemas.microsoft.com/office/drawing/2014/main" id="{7EFCDA65-2FB8-41A9-BDDF-6A8206739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204" y="3860673"/>
              <a:ext cx="558288" cy="55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cono de productor agrícola, estilo de esquema 15665130 Vector en Vecteezy">
              <a:extLst>
                <a:ext uri="{FF2B5EF4-FFF2-40B4-BE49-F238E27FC236}">
                  <a16:creationId xmlns:a16="http://schemas.microsoft.com/office/drawing/2014/main" id="{5D0D7F7F-0BA7-49D7-82D4-898904251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204" y="5615131"/>
              <a:ext cx="558288" cy="55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5D62CA02-189E-48C6-8AC1-B56D41E9F3F8}"/>
                </a:ext>
              </a:extLst>
            </p:cNvPr>
            <p:cNvSpPr/>
            <p:nvPr/>
          </p:nvSpPr>
          <p:spPr>
            <a:xfrm>
              <a:off x="5568845" y="3304078"/>
              <a:ext cx="545832" cy="20461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980C51AB-01DC-49D5-8A27-4736AEAF1E12}"/>
                </a:ext>
              </a:extLst>
            </p:cNvPr>
            <p:cNvSpPr/>
            <p:nvPr/>
          </p:nvSpPr>
          <p:spPr>
            <a:xfrm>
              <a:off x="7619949" y="4557775"/>
              <a:ext cx="125570" cy="12557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5C18C686-31C2-4073-AAAB-0E5321FD6128}"/>
                </a:ext>
              </a:extLst>
            </p:cNvPr>
            <p:cNvSpPr/>
            <p:nvPr/>
          </p:nvSpPr>
          <p:spPr>
            <a:xfrm>
              <a:off x="7619949" y="4953990"/>
              <a:ext cx="125570" cy="12557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D5FB976B-BFCC-4EF3-BA68-13BB3A765C78}"/>
                </a:ext>
              </a:extLst>
            </p:cNvPr>
            <p:cNvSpPr/>
            <p:nvPr/>
          </p:nvSpPr>
          <p:spPr>
            <a:xfrm>
              <a:off x="7619949" y="5350205"/>
              <a:ext cx="125570" cy="12557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94B5034-C10F-426A-821D-99EDBA0DDA44}"/>
                </a:ext>
              </a:extLst>
            </p:cNvPr>
            <p:cNvSpPr txBox="1"/>
            <p:nvPr/>
          </p:nvSpPr>
          <p:spPr>
            <a:xfrm flipH="1">
              <a:off x="4437060" y="3528981"/>
              <a:ext cx="115876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80%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4339E5D-B45A-49CA-B9AC-2F04AA140A98}"/>
                </a:ext>
              </a:extLst>
            </p:cNvPr>
            <p:cNvSpPr txBox="1"/>
            <p:nvPr/>
          </p:nvSpPr>
          <p:spPr>
            <a:xfrm flipH="1">
              <a:off x="4583748" y="4933183"/>
              <a:ext cx="1158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20%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6FEC255-D27E-4655-A9DC-8506626975EC}"/>
                </a:ext>
              </a:extLst>
            </p:cNvPr>
            <p:cNvSpPr txBox="1"/>
            <p:nvPr/>
          </p:nvSpPr>
          <p:spPr>
            <a:xfrm>
              <a:off x="10643496" y="2215962"/>
              <a:ext cx="10054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Pack 3</a:t>
              </a:r>
            </a:p>
            <a:p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Pack 5</a:t>
              </a:r>
              <a:endParaRPr lang="es-MX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E6BDDCC-536D-45B6-9D0F-13E482A1DB1B}"/>
              </a:ext>
            </a:extLst>
          </p:cNvPr>
          <p:cNvGrpSpPr/>
          <p:nvPr/>
        </p:nvGrpSpPr>
        <p:grpSpPr>
          <a:xfrm>
            <a:off x="472613" y="230955"/>
            <a:ext cx="11290818" cy="693719"/>
            <a:chOff x="595901" y="230955"/>
            <a:chExt cx="11290818" cy="693719"/>
          </a:xfrm>
        </p:grpSpPr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F29D019-7975-4D0E-9D41-1FB946A8E1D9}"/>
                </a:ext>
              </a:extLst>
            </p:cNvPr>
            <p:cNvSpPr txBox="1"/>
            <p:nvPr/>
          </p:nvSpPr>
          <p:spPr>
            <a:xfrm>
              <a:off x="616449" y="230955"/>
              <a:ext cx="11270270" cy="6770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Adopción de la tecnología</a:t>
              </a:r>
              <a:endParaRPr lang="es-MX" sz="38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D742C529-18D9-4E71-A812-0F86BE40012F}"/>
                </a:ext>
              </a:extLst>
            </p:cNvPr>
            <p:cNvCxnSpPr/>
            <p:nvPr/>
          </p:nvCxnSpPr>
          <p:spPr>
            <a:xfrm>
              <a:off x="595901" y="924674"/>
              <a:ext cx="11260477" cy="0"/>
            </a:xfrm>
            <a:prstGeom prst="line">
              <a:avLst/>
            </a:prstGeom>
            <a:ln w="19050">
              <a:solidFill>
                <a:srgbClr val="115E2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BB77751-8B14-4419-B5EB-80191EEBD814}"/>
              </a:ext>
            </a:extLst>
          </p:cNvPr>
          <p:cNvSpPr txBox="1"/>
          <p:nvPr/>
        </p:nvSpPr>
        <p:spPr>
          <a:xfrm>
            <a:off x="594191" y="1166119"/>
            <a:ext cx="3289440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</a:rPr>
              <a:t>I.- Financiamiento</a:t>
            </a:r>
            <a:endParaRPr lang="es-MX" sz="38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827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: a la derecha con muesca 6">
            <a:extLst>
              <a:ext uri="{FF2B5EF4-FFF2-40B4-BE49-F238E27FC236}">
                <a16:creationId xmlns:a16="http://schemas.microsoft.com/office/drawing/2014/main" id="{AD313615-EE1A-4130-ADEE-C7C0579D609A}"/>
              </a:ext>
            </a:extLst>
          </p:cNvPr>
          <p:cNvSpPr/>
          <p:nvPr/>
        </p:nvSpPr>
        <p:spPr>
          <a:xfrm>
            <a:off x="850681" y="3901891"/>
            <a:ext cx="11115009" cy="360000"/>
          </a:xfrm>
          <a:prstGeom prst="notchedRightArrow">
            <a:avLst/>
          </a:prstGeom>
          <a:gradFill flip="none" rotWithShape="1">
            <a:gsLst>
              <a:gs pos="0">
                <a:srgbClr val="FFFF00"/>
              </a:gs>
              <a:gs pos="17000">
                <a:srgbClr val="FFC000"/>
              </a:gs>
              <a:gs pos="38000">
                <a:srgbClr val="FF0000"/>
              </a:gs>
              <a:gs pos="56000">
                <a:srgbClr val="7030A0"/>
              </a:gs>
              <a:gs pos="80000">
                <a:schemeClr val="accent5">
                  <a:lumMod val="75000"/>
                </a:schemeClr>
              </a:gs>
              <a:gs pos="100000">
                <a:srgbClr val="00B0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B572061-946A-4EF3-BB64-798B1A285D11}"/>
              </a:ext>
            </a:extLst>
          </p:cNvPr>
          <p:cNvGrpSpPr/>
          <p:nvPr/>
        </p:nvGrpSpPr>
        <p:grpSpPr>
          <a:xfrm>
            <a:off x="472613" y="230955"/>
            <a:ext cx="11290818" cy="693719"/>
            <a:chOff x="595901" y="230955"/>
            <a:chExt cx="11290818" cy="693719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4735975-843D-40B7-BB2E-5DEAE38C9CCE}"/>
                </a:ext>
              </a:extLst>
            </p:cNvPr>
            <p:cNvSpPr txBox="1"/>
            <p:nvPr/>
          </p:nvSpPr>
          <p:spPr>
            <a:xfrm>
              <a:off x="616449" y="230955"/>
              <a:ext cx="11270270" cy="6770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Etapas del proceso de adopción de la tecnología</a:t>
              </a:r>
              <a:endParaRPr lang="es-MX" sz="38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4403431-C90E-4642-B791-E6C02410F23E}"/>
                </a:ext>
              </a:extLst>
            </p:cNvPr>
            <p:cNvCxnSpPr/>
            <p:nvPr/>
          </p:nvCxnSpPr>
          <p:spPr>
            <a:xfrm>
              <a:off x="595901" y="924674"/>
              <a:ext cx="11260477" cy="0"/>
            </a:xfrm>
            <a:prstGeom prst="line">
              <a:avLst/>
            </a:prstGeom>
            <a:ln w="19050">
              <a:solidFill>
                <a:srgbClr val="115E2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0FF213-ED64-4834-8CD8-B9C29D1734F2}"/>
              </a:ext>
            </a:extLst>
          </p:cNvPr>
          <p:cNvSpPr txBox="1"/>
          <p:nvPr/>
        </p:nvSpPr>
        <p:spPr>
          <a:xfrm>
            <a:off x="594190" y="1186673"/>
            <a:ext cx="2940119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</a:rPr>
              <a:t>I.- Cronograma</a:t>
            </a:r>
            <a:endParaRPr lang="es-MX" sz="38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4CC002F-8DFB-4DB7-AB7F-7A38969DE832}"/>
              </a:ext>
            </a:extLst>
          </p:cNvPr>
          <p:cNvGrpSpPr/>
          <p:nvPr/>
        </p:nvGrpSpPr>
        <p:grpSpPr>
          <a:xfrm>
            <a:off x="493161" y="2158831"/>
            <a:ext cx="1612900" cy="2065935"/>
            <a:chOff x="363855" y="2891200"/>
            <a:chExt cx="1612900" cy="2065935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FBD169C9-967D-4CD6-B796-CD053B6F731C}"/>
                </a:ext>
              </a:extLst>
            </p:cNvPr>
            <p:cNvSpPr/>
            <p:nvPr/>
          </p:nvSpPr>
          <p:spPr>
            <a:xfrm>
              <a:off x="1027430" y="4671385"/>
              <a:ext cx="285750" cy="2857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09AB859E-6F86-4D1E-990B-8BF42C2ED065}"/>
                </a:ext>
              </a:extLst>
            </p:cNvPr>
            <p:cNvGrpSpPr/>
            <p:nvPr/>
          </p:nvGrpSpPr>
          <p:grpSpPr>
            <a:xfrm>
              <a:off x="363855" y="2891200"/>
              <a:ext cx="1612900" cy="1585748"/>
              <a:chOff x="180975" y="3937314"/>
              <a:chExt cx="1612900" cy="1585748"/>
            </a:xfrm>
          </p:grpSpPr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17469607-0B11-4AC1-A82F-FF1C669F35F3}"/>
                  </a:ext>
                </a:extLst>
              </p:cNvPr>
              <p:cNvSpPr/>
              <p:nvPr/>
            </p:nvSpPr>
            <p:spPr>
              <a:xfrm flipV="1">
                <a:off x="835025" y="5269830"/>
                <a:ext cx="304800" cy="253232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b="1">
                  <a:solidFill>
                    <a:schemeClr val="lt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C72FC551-688F-4235-8FDB-12726CD728BF}"/>
                  </a:ext>
                </a:extLst>
              </p:cNvPr>
              <p:cNvSpPr/>
              <p:nvPr/>
            </p:nvSpPr>
            <p:spPr>
              <a:xfrm>
                <a:off x="180975" y="3937314"/>
                <a:ext cx="1612900" cy="1326165"/>
              </a:xfrm>
              <a:prstGeom prst="rect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1EE11DEA-326A-4A17-8343-FAFF82049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0189" y="4356100"/>
                <a:ext cx="1580986" cy="889305"/>
              </a:xfrm>
              <a:prstGeom prst="rect">
                <a:avLst/>
              </a:prstGeom>
            </p:spPr>
          </p:pic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C2F22D3-1A37-48DA-8CD5-8EB35CC5C30F}"/>
                  </a:ext>
                </a:extLst>
              </p:cNvPr>
              <p:cNvSpPr/>
              <p:nvPr/>
            </p:nvSpPr>
            <p:spPr>
              <a:xfrm>
                <a:off x="180975" y="3954103"/>
                <a:ext cx="1612900" cy="3852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Agency FB" panose="020B0503020202020204" pitchFamily="34" charset="0"/>
                  </a:rPr>
                  <a:t>Demostraciones</a:t>
                </a:r>
              </a:p>
            </p:txBody>
          </p:sp>
        </p:grp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5D9A4C02-1C21-41D8-9ABA-150A5703B5B9}"/>
              </a:ext>
            </a:extLst>
          </p:cNvPr>
          <p:cNvGrpSpPr/>
          <p:nvPr/>
        </p:nvGrpSpPr>
        <p:grpSpPr>
          <a:xfrm>
            <a:off x="2329982" y="2154299"/>
            <a:ext cx="1612900" cy="2065935"/>
            <a:chOff x="2200676" y="2886668"/>
            <a:chExt cx="1612900" cy="2065935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6F1326AA-C83E-4798-BDD5-6FC041E53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3751" y="3301126"/>
              <a:ext cx="1609825" cy="911707"/>
            </a:xfrm>
            <a:prstGeom prst="rect">
              <a:avLst/>
            </a:prstGeom>
            <a:ln>
              <a:solidFill>
                <a:srgbClr val="0070C0"/>
              </a:solidFill>
            </a:ln>
            <a:effectLst/>
          </p:spPr>
        </p:pic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6403E093-4858-4CD5-A231-14F11B08E133}"/>
                </a:ext>
              </a:extLst>
            </p:cNvPr>
            <p:cNvSpPr/>
            <p:nvPr/>
          </p:nvSpPr>
          <p:spPr>
            <a:xfrm>
              <a:off x="2864251" y="4666853"/>
              <a:ext cx="285750" cy="285750"/>
            </a:xfrm>
            <a:prstGeom prst="ellipse">
              <a:avLst/>
            </a:prstGeom>
            <a:solidFill>
              <a:srgbClr val="FF7000"/>
            </a:solidFill>
            <a:ln>
              <a:solidFill>
                <a:srgbClr val="FF7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Triángulo isósceles 25">
              <a:extLst>
                <a:ext uri="{FF2B5EF4-FFF2-40B4-BE49-F238E27FC236}">
                  <a16:creationId xmlns:a16="http://schemas.microsoft.com/office/drawing/2014/main" id="{20355161-1FC3-419E-9FF0-FF450B8DEE00}"/>
                </a:ext>
              </a:extLst>
            </p:cNvPr>
            <p:cNvSpPr/>
            <p:nvPr/>
          </p:nvSpPr>
          <p:spPr>
            <a:xfrm flipV="1">
              <a:off x="2854726" y="4219184"/>
              <a:ext cx="304800" cy="253232"/>
            </a:xfrm>
            <a:prstGeom prst="triangle">
              <a:avLst/>
            </a:prstGeom>
            <a:solidFill>
              <a:srgbClr val="FF7000"/>
            </a:solidFill>
            <a:ln w="38100">
              <a:solidFill>
                <a:srgbClr val="FF7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b="1">
                <a:solidFill>
                  <a:schemeClr val="l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E5A126E9-79AA-421C-9158-71705EDB9F1C}"/>
                </a:ext>
              </a:extLst>
            </p:cNvPr>
            <p:cNvSpPr/>
            <p:nvPr/>
          </p:nvSpPr>
          <p:spPr>
            <a:xfrm>
              <a:off x="2200676" y="2886668"/>
              <a:ext cx="1612900" cy="1326165"/>
            </a:xfrm>
            <a:prstGeom prst="rect">
              <a:avLst/>
            </a:prstGeom>
            <a:noFill/>
            <a:ln w="38100">
              <a:solidFill>
                <a:srgbClr val="FF7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E94089FD-7652-415C-97AA-1931CB4EC7B7}"/>
                </a:ext>
              </a:extLst>
            </p:cNvPr>
            <p:cNvSpPr/>
            <p:nvPr/>
          </p:nvSpPr>
          <p:spPr>
            <a:xfrm>
              <a:off x="2200676" y="2903457"/>
              <a:ext cx="1612900" cy="385208"/>
            </a:xfrm>
            <a:prstGeom prst="rect">
              <a:avLst/>
            </a:prstGeom>
            <a:solidFill>
              <a:srgbClr val="FF7000"/>
            </a:solidFill>
            <a:ln w="38100">
              <a:solidFill>
                <a:srgbClr val="FF7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latin typeface="Agency FB" panose="020B0503020202020204" pitchFamily="34" charset="0"/>
                </a:rPr>
                <a:t>Validación FIRA</a:t>
              </a: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086F4058-CDB8-4F2B-95CA-620F63E56260}"/>
              </a:ext>
            </a:extLst>
          </p:cNvPr>
          <p:cNvGrpSpPr/>
          <p:nvPr/>
        </p:nvGrpSpPr>
        <p:grpSpPr>
          <a:xfrm>
            <a:off x="4166803" y="2154299"/>
            <a:ext cx="1629510" cy="2065935"/>
            <a:chOff x="4037497" y="2886668"/>
            <a:chExt cx="1629510" cy="2065935"/>
          </a:xfrm>
        </p:grpSpPr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A217DF37-AC38-4B29-83FC-B886F982C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345"/>
            <a:stretch/>
          </p:blipFill>
          <p:spPr>
            <a:xfrm>
              <a:off x="4100163" y="3287129"/>
              <a:ext cx="1566844" cy="903763"/>
            </a:xfrm>
            <a:prstGeom prst="rect">
              <a:avLst/>
            </a:prstGeom>
          </p:spPr>
        </p:pic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406148AE-6CA4-4B23-971A-3F55429F5A20}"/>
                </a:ext>
              </a:extLst>
            </p:cNvPr>
            <p:cNvSpPr/>
            <p:nvPr/>
          </p:nvSpPr>
          <p:spPr>
            <a:xfrm>
              <a:off x="4701072" y="4666853"/>
              <a:ext cx="285750" cy="2857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F9001389-6D1D-4B05-8D55-EFB250DA6BDA}"/>
                </a:ext>
              </a:extLst>
            </p:cNvPr>
            <p:cNvGrpSpPr/>
            <p:nvPr/>
          </p:nvGrpSpPr>
          <p:grpSpPr>
            <a:xfrm>
              <a:off x="4037497" y="2886668"/>
              <a:ext cx="1612900" cy="1585748"/>
              <a:chOff x="180975" y="3937314"/>
              <a:chExt cx="1612900" cy="1585748"/>
            </a:xfrm>
          </p:grpSpPr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52491993-FEB6-4DCB-90D1-B142A4AB88EE}"/>
                  </a:ext>
                </a:extLst>
              </p:cNvPr>
              <p:cNvSpPr/>
              <p:nvPr/>
            </p:nvSpPr>
            <p:spPr>
              <a:xfrm flipV="1">
                <a:off x="835025" y="5269830"/>
                <a:ext cx="304800" cy="253232"/>
              </a:xfrm>
              <a:prstGeom prst="triangle">
                <a:avLst/>
              </a:prstGeom>
              <a:solidFill>
                <a:srgbClr val="F6030A"/>
              </a:solidFill>
              <a:ln w="38100">
                <a:solidFill>
                  <a:srgbClr val="F603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b="1">
                  <a:solidFill>
                    <a:schemeClr val="lt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6154A61A-E1F4-46BF-8BA5-E1B81A167EF5}"/>
                  </a:ext>
                </a:extLst>
              </p:cNvPr>
              <p:cNvSpPr/>
              <p:nvPr/>
            </p:nvSpPr>
            <p:spPr>
              <a:xfrm>
                <a:off x="180975" y="3937314"/>
                <a:ext cx="1612900" cy="1326165"/>
              </a:xfrm>
              <a:prstGeom prst="rect">
                <a:avLst/>
              </a:prstGeom>
              <a:noFill/>
              <a:ln w="38100">
                <a:solidFill>
                  <a:srgbClr val="F603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806D2C1B-0AA8-4266-BCCA-94ADFE68E1D5}"/>
                  </a:ext>
                </a:extLst>
              </p:cNvPr>
              <p:cNvSpPr/>
              <p:nvPr/>
            </p:nvSpPr>
            <p:spPr>
              <a:xfrm>
                <a:off x="180975" y="3954103"/>
                <a:ext cx="1612900" cy="385208"/>
              </a:xfrm>
              <a:prstGeom prst="rect">
                <a:avLst/>
              </a:prstGeom>
              <a:solidFill>
                <a:srgbClr val="F6030A"/>
              </a:solidFill>
              <a:ln w="38100">
                <a:solidFill>
                  <a:srgbClr val="F6030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Agency FB" panose="020B0503020202020204" pitchFamily="34" charset="0"/>
                  </a:rPr>
                  <a:t>Facturar el 20% </a:t>
                </a:r>
              </a:p>
            </p:txBody>
          </p:sp>
        </p:grp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CF92C83F-4C60-432E-B772-7161F3A5D865}"/>
              </a:ext>
            </a:extLst>
          </p:cNvPr>
          <p:cNvGrpSpPr/>
          <p:nvPr/>
        </p:nvGrpSpPr>
        <p:grpSpPr>
          <a:xfrm>
            <a:off x="6003624" y="2154299"/>
            <a:ext cx="1612900" cy="2065935"/>
            <a:chOff x="5874318" y="2886668"/>
            <a:chExt cx="1612900" cy="2065935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12A4C768-FDEF-4E93-A0FE-0906A7951276}"/>
                </a:ext>
              </a:extLst>
            </p:cNvPr>
            <p:cNvGrpSpPr/>
            <p:nvPr/>
          </p:nvGrpSpPr>
          <p:grpSpPr>
            <a:xfrm>
              <a:off x="6096000" y="3306234"/>
              <a:ext cx="1300158" cy="994163"/>
              <a:chOff x="9223289" y="1247920"/>
              <a:chExt cx="2457335" cy="2299445"/>
            </a:xfrm>
          </p:grpSpPr>
          <p:grpSp>
            <p:nvGrpSpPr>
              <p:cNvPr id="58" name="Grupo 57">
                <a:extLst>
                  <a:ext uri="{FF2B5EF4-FFF2-40B4-BE49-F238E27FC236}">
                    <a16:creationId xmlns:a16="http://schemas.microsoft.com/office/drawing/2014/main" id="{0D69F16E-DA58-4749-8F80-6ABAC5E30CE6}"/>
                  </a:ext>
                </a:extLst>
              </p:cNvPr>
              <p:cNvGrpSpPr/>
              <p:nvPr/>
            </p:nvGrpSpPr>
            <p:grpSpPr>
              <a:xfrm>
                <a:off x="9223289" y="1247920"/>
                <a:ext cx="1358064" cy="2299445"/>
                <a:chOff x="3644610" y="1285964"/>
                <a:chExt cx="1872386" cy="317028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59" name="Imagen 58">
                  <a:extLst>
                    <a:ext uri="{FF2B5EF4-FFF2-40B4-BE49-F238E27FC236}">
                      <a16:creationId xmlns:a16="http://schemas.microsoft.com/office/drawing/2014/main" id="{A25C8FAD-18C6-4087-BC72-F382913CA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4610" y="1286791"/>
                  <a:ext cx="1614121" cy="2519355"/>
                </a:xfrm>
                <a:prstGeom prst="rect">
                  <a:avLst/>
                </a:prstGeom>
              </p:spPr>
            </p:pic>
            <p:pic>
              <p:nvPicPr>
                <p:cNvPr id="60" name="Imagen 59">
                  <a:extLst>
                    <a:ext uri="{FF2B5EF4-FFF2-40B4-BE49-F238E27FC236}">
                      <a16:creationId xmlns:a16="http://schemas.microsoft.com/office/drawing/2014/main" id="{FFE1DD94-C7E9-4CA2-A235-811C99DDA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983715" flipH="1">
                  <a:off x="4791045" y="1285964"/>
                  <a:ext cx="725951" cy="3170287"/>
                </a:xfrm>
                <a:prstGeom prst="rect">
                  <a:avLst/>
                </a:prstGeom>
              </p:spPr>
            </p:pic>
          </p:grpSp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74FB8E5B-9300-49FB-A913-4CA64EA498A4}"/>
                  </a:ext>
                </a:extLst>
              </p:cNvPr>
              <p:cNvSpPr txBox="1"/>
              <p:nvPr/>
            </p:nvSpPr>
            <p:spPr>
              <a:xfrm>
                <a:off x="10643496" y="2256879"/>
                <a:ext cx="1037128" cy="1064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1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Pack 3</a:t>
                </a:r>
              </a:p>
              <a:p>
                <a:r>
                  <a:rPr lang="es-MX" sz="11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Pack 5</a:t>
                </a:r>
                <a:endParaRPr lang="es-MX" sz="1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C536BD99-C292-46A5-9A13-32A5E649B45A}"/>
                </a:ext>
              </a:extLst>
            </p:cNvPr>
            <p:cNvSpPr/>
            <p:nvPr/>
          </p:nvSpPr>
          <p:spPr>
            <a:xfrm>
              <a:off x="6537893" y="4666853"/>
              <a:ext cx="285750" cy="28575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5189BD69-AD3A-4278-B88C-22A2D43C3C75}"/>
                </a:ext>
              </a:extLst>
            </p:cNvPr>
            <p:cNvGrpSpPr/>
            <p:nvPr/>
          </p:nvGrpSpPr>
          <p:grpSpPr>
            <a:xfrm>
              <a:off x="5874318" y="2886668"/>
              <a:ext cx="1612900" cy="1585748"/>
              <a:chOff x="180975" y="3937314"/>
              <a:chExt cx="1612900" cy="1585748"/>
            </a:xfrm>
          </p:grpSpPr>
          <p:sp>
            <p:nvSpPr>
              <p:cNvPr id="38" name="Triángulo isósceles 37">
                <a:extLst>
                  <a:ext uri="{FF2B5EF4-FFF2-40B4-BE49-F238E27FC236}">
                    <a16:creationId xmlns:a16="http://schemas.microsoft.com/office/drawing/2014/main" id="{C095160B-462A-41D6-8BE6-098BF3AD3FAB}"/>
                  </a:ext>
                </a:extLst>
              </p:cNvPr>
              <p:cNvSpPr/>
              <p:nvPr/>
            </p:nvSpPr>
            <p:spPr>
              <a:xfrm flipV="1">
                <a:off x="835025" y="5269830"/>
                <a:ext cx="304800" cy="253232"/>
              </a:xfrm>
              <a:prstGeom prst="triangle">
                <a:avLst/>
              </a:prstGeom>
              <a:solidFill>
                <a:srgbClr val="7030A0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b="1">
                  <a:solidFill>
                    <a:schemeClr val="lt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39" name="Rectángulo 38">
                <a:extLst>
                  <a:ext uri="{FF2B5EF4-FFF2-40B4-BE49-F238E27FC236}">
                    <a16:creationId xmlns:a16="http://schemas.microsoft.com/office/drawing/2014/main" id="{4E16F411-29C0-423C-B9CD-8FD4DF70C83A}"/>
                  </a:ext>
                </a:extLst>
              </p:cNvPr>
              <p:cNvSpPr/>
              <p:nvPr/>
            </p:nvSpPr>
            <p:spPr>
              <a:xfrm>
                <a:off x="180975" y="3937314"/>
                <a:ext cx="1612900" cy="132616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08444C40-547C-46D8-B6BB-2F83A23CBF0E}"/>
                  </a:ext>
                </a:extLst>
              </p:cNvPr>
              <p:cNvSpPr/>
              <p:nvPr/>
            </p:nvSpPr>
            <p:spPr>
              <a:xfrm>
                <a:off x="180975" y="3954103"/>
                <a:ext cx="1600200" cy="396426"/>
              </a:xfrm>
              <a:prstGeom prst="rect">
                <a:avLst/>
              </a:prstGeom>
              <a:solidFill>
                <a:srgbClr val="7030A0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Agency FB" panose="020B0503020202020204" pitchFamily="34" charset="0"/>
                  </a:rPr>
                  <a:t>Instalación</a:t>
                </a:r>
              </a:p>
            </p:txBody>
          </p:sp>
        </p:grp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31A56C6-B4D1-482C-8A73-F9B11D560B69}"/>
              </a:ext>
            </a:extLst>
          </p:cNvPr>
          <p:cNvGrpSpPr/>
          <p:nvPr/>
        </p:nvGrpSpPr>
        <p:grpSpPr>
          <a:xfrm>
            <a:off x="9703736" y="2154299"/>
            <a:ext cx="1612900" cy="2065935"/>
            <a:chOff x="9574430" y="2886668"/>
            <a:chExt cx="1612900" cy="2065935"/>
          </a:xfrm>
        </p:grpSpPr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5A91339C-9974-4D93-AF65-B572CF863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3739" y="3331697"/>
              <a:ext cx="1566467" cy="881137"/>
            </a:xfrm>
            <a:prstGeom prst="rect">
              <a:avLst/>
            </a:prstGeom>
            <a:ln>
              <a:solidFill>
                <a:srgbClr val="FF0000"/>
              </a:solidFill>
            </a:ln>
            <a:effectLst/>
          </p:spPr>
        </p:pic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F0C5F30-9FAB-4C93-9D33-700291E589B0}"/>
                </a:ext>
              </a:extLst>
            </p:cNvPr>
            <p:cNvSpPr/>
            <p:nvPr/>
          </p:nvSpPr>
          <p:spPr>
            <a:xfrm>
              <a:off x="10238005" y="4666853"/>
              <a:ext cx="285750" cy="285750"/>
            </a:xfrm>
            <a:prstGeom prst="ellipse">
              <a:avLst/>
            </a:prstGeom>
            <a:solidFill>
              <a:srgbClr val="0E9E6F"/>
            </a:solidFill>
            <a:ln>
              <a:solidFill>
                <a:srgbClr val="0E9E6F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18632FEF-E6D5-4998-B183-A2DAF3C4E4FD}"/>
                </a:ext>
              </a:extLst>
            </p:cNvPr>
            <p:cNvGrpSpPr/>
            <p:nvPr/>
          </p:nvGrpSpPr>
          <p:grpSpPr>
            <a:xfrm>
              <a:off x="9574430" y="2886668"/>
              <a:ext cx="1612900" cy="1585748"/>
              <a:chOff x="180975" y="3937314"/>
              <a:chExt cx="1612900" cy="1585748"/>
            </a:xfrm>
          </p:grpSpPr>
          <p:sp>
            <p:nvSpPr>
              <p:cNvPr id="50" name="Triángulo isósceles 49">
                <a:extLst>
                  <a:ext uri="{FF2B5EF4-FFF2-40B4-BE49-F238E27FC236}">
                    <a16:creationId xmlns:a16="http://schemas.microsoft.com/office/drawing/2014/main" id="{A39CF2F7-CE67-4ECE-8D7C-41272243EAEC}"/>
                  </a:ext>
                </a:extLst>
              </p:cNvPr>
              <p:cNvSpPr/>
              <p:nvPr/>
            </p:nvSpPr>
            <p:spPr>
              <a:xfrm flipV="1">
                <a:off x="835025" y="5269830"/>
                <a:ext cx="304800" cy="253232"/>
              </a:xfrm>
              <a:prstGeom prst="triangle">
                <a:avLst/>
              </a:prstGeom>
              <a:solidFill>
                <a:srgbClr val="0E9E6F"/>
              </a:solidFill>
              <a:ln w="38100">
                <a:solidFill>
                  <a:srgbClr val="0E9E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b="1">
                  <a:solidFill>
                    <a:schemeClr val="lt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51" name="Rectángulo 50">
                <a:extLst>
                  <a:ext uri="{FF2B5EF4-FFF2-40B4-BE49-F238E27FC236}">
                    <a16:creationId xmlns:a16="http://schemas.microsoft.com/office/drawing/2014/main" id="{B82FAFE3-8E34-4036-8937-7323131596BC}"/>
                  </a:ext>
                </a:extLst>
              </p:cNvPr>
              <p:cNvSpPr/>
              <p:nvPr/>
            </p:nvSpPr>
            <p:spPr>
              <a:xfrm>
                <a:off x="180975" y="3937314"/>
                <a:ext cx="1612900" cy="1326165"/>
              </a:xfrm>
              <a:prstGeom prst="rect">
                <a:avLst/>
              </a:prstGeom>
              <a:noFill/>
              <a:ln w="38100">
                <a:solidFill>
                  <a:srgbClr val="0E9E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F0BF8974-D578-4B5B-B7D5-E3B483785DC0}"/>
                  </a:ext>
                </a:extLst>
              </p:cNvPr>
              <p:cNvSpPr/>
              <p:nvPr/>
            </p:nvSpPr>
            <p:spPr>
              <a:xfrm>
                <a:off x="197585" y="3954102"/>
                <a:ext cx="1596290" cy="401998"/>
              </a:xfrm>
              <a:prstGeom prst="rect">
                <a:avLst/>
              </a:prstGeom>
              <a:solidFill>
                <a:srgbClr val="0E9E6F"/>
              </a:solidFill>
              <a:ln w="38100">
                <a:solidFill>
                  <a:srgbClr val="0E9E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Agency FB" panose="020B0503020202020204" pitchFamily="34" charset="0"/>
                  </a:rPr>
                  <a:t>Toma decisiones</a:t>
                </a:r>
              </a:p>
            </p:txBody>
          </p:sp>
        </p:grp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CFDC4035-80E4-477D-BF6A-08C33FC2A470}"/>
              </a:ext>
            </a:extLst>
          </p:cNvPr>
          <p:cNvGrpSpPr/>
          <p:nvPr/>
        </p:nvGrpSpPr>
        <p:grpSpPr>
          <a:xfrm>
            <a:off x="7853680" y="2154299"/>
            <a:ext cx="1612900" cy="2065935"/>
            <a:chOff x="7724374" y="2886668"/>
            <a:chExt cx="1612900" cy="2065935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D40ECDB2-B2EC-4CB5-BCB9-4D7410A7735A}"/>
                </a:ext>
              </a:extLst>
            </p:cNvPr>
            <p:cNvSpPr/>
            <p:nvPr/>
          </p:nvSpPr>
          <p:spPr>
            <a:xfrm>
              <a:off x="8387949" y="4666853"/>
              <a:ext cx="285750" cy="285750"/>
            </a:xfrm>
            <a:prstGeom prst="ellipse">
              <a:avLst/>
            </a:prstGeom>
            <a:solidFill>
              <a:srgbClr val="3F63B0"/>
            </a:solidFill>
            <a:ln>
              <a:solidFill>
                <a:srgbClr val="3F63B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4019F7AA-C57C-4FF1-BC75-755C20C37747}"/>
                </a:ext>
              </a:extLst>
            </p:cNvPr>
            <p:cNvGrpSpPr/>
            <p:nvPr/>
          </p:nvGrpSpPr>
          <p:grpSpPr>
            <a:xfrm>
              <a:off x="7724374" y="2886668"/>
              <a:ext cx="1612900" cy="1585748"/>
              <a:chOff x="180975" y="3937314"/>
              <a:chExt cx="1612900" cy="1585748"/>
            </a:xfrm>
          </p:grpSpPr>
          <p:sp>
            <p:nvSpPr>
              <p:cNvPr id="44" name="Triángulo isósceles 43">
                <a:extLst>
                  <a:ext uri="{FF2B5EF4-FFF2-40B4-BE49-F238E27FC236}">
                    <a16:creationId xmlns:a16="http://schemas.microsoft.com/office/drawing/2014/main" id="{4FFE3E4D-A8B1-48D1-B56E-AA7F332A597A}"/>
                  </a:ext>
                </a:extLst>
              </p:cNvPr>
              <p:cNvSpPr/>
              <p:nvPr/>
            </p:nvSpPr>
            <p:spPr>
              <a:xfrm flipV="1">
                <a:off x="835025" y="5269830"/>
                <a:ext cx="304800" cy="253232"/>
              </a:xfrm>
              <a:prstGeom prst="triangle">
                <a:avLst/>
              </a:prstGeom>
              <a:solidFill>
                <a:srgbClr val="3F63B0"/>
              </a:solidFill>
              <a:ln w="38100">
                <a:solidFill>
                  <a:srgbClr val="3F6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b="1">
                  <a:solidFill>
                    <a:schemeClr val="lt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169122FF-4972-4489-837D-9B535D51CFFF}"/>
                  </a:ext>
                </a:extLst>
              </p:cNvPr>
              <p:cNvSpPr/>
              <p:nvPr/>
            </p:nvSpPr>
            <p:spPr>
              <a:xfrm>
                <a:off x="180975" y="3937314"/>
                <a:ext cx="1612900" cy="1326165"/>
              </a:xfrm>
              <a:prstGeom prst="rect">
                <a:avLst/>
              </a:prstGeom>
              <a:noFill/>
              <a:ln w="38100">
                <a:solidFill>
                  <a:srgbClr val="3F6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FEA6E910-BECC-4E31-A8C8-AC7BC1B92C2C}"/>
                  </a:ext>
                </a:extLst>
              </p:cNvPr>
              <p:cNvSpPr/>
              <p:nvPr/>
            </p:nvSpPr>
            <p:spPr>
              <a:xfrm>
                <a:off x="180975" y="3954103"/>
                <a:ext cx="1612900" cy="385208"/>
              </a:xfrm>
              <a:prstGeom prst="rect">
                <a:avLst/>
              </a:prstGeom>
              <a:solidFill>
                <a:srgbClr val="3F63B0"/>
              </a:solidFill>
              <a:ln w="38100">
                <a:solidFill>
                  <a:srgbClr val="3F63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Agency FB" panose="020B0503020202020204" pitchFamily="34" charset="0"/>
                  </a:rPr>
                  <a:t>Capacitación</a:t>
                </a:r>
              </a:p>
            </p:txBody>
          </p:sp>
        </p:grpSp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9FDFE339-A37C-4BDD-BE81-00D3E581F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77139" y="3349625"/>
              <a:ext cx="1307369" cy="827902"/>
            </a:xfrm>
            <a:prstGeom prst="rect">
              <a:avLst/>
            </a:prstGeom>
          </p:spPr>
        </p:pic>
      </p:grpSp>
      <p:sp>
        <p:nvSpPr>
          <p:cNvPr id="73" name="Elipse 72">
            <a:extLst>
              <a:ext uri="{FF2B5EF4-FFF2-40B4-BE49-F238E27FC236}">
                <a16:creationId xmlns:a16="http://schemas.microsoft.com/office/drawing/2014/main" id="{28B12172-29EC-4749-8756-AAE72684EEEE}"/>
              </a:ext>
            </a:extLst>
          </p:cNvPr>
          <p:cNvSpPr/>
          <p:nvPr/>
        </p:nvSpPr>
        <p:spPr>
          <a:xfrm>
            <a:off x="4758632" y="3858984"/>
            <a:ext cx="429241" cy="4292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F8AF358D-D050-403D-9DBD-D8ACBD4F23E7}"/>
              </a:ext>
            </a:extLst>
          </p:cNvPr>
          <p:cNvSpPr/>
          <p:nvPr/>
        </p:nvSpPr>
        <p:spPr>
          <a:xfrm>
            <a:off x="4696412" y="3795222"/>
            <a:ext cx="550805" cy="5508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2CF47A5F-FDD3-463B-93AE-B2544689D3B3}"/>
              </a:ext>
            </a:extLst>
          </p:cNvPr>
          <p:cNvSpPr txBox="1"/>
          <p:nvPr/>
        </p:nvSpPr>
        <p:spPr>
          <a:xfrm>
            <a:off x="2763748" y="4440304"/>
            <a:ext cx="3461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b="1" u="sng" dirty="0">
                <a:solidFill>
                  <a:srgbClr val="1D3C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  Productores en proceso</a:t>
            </a:r>
          </a:p>
          <a:p>
            <a:pPr algn="r"/>
            <a:r>
              <a:rPr lang="es-MX" sz="2800" dirty="0">
                <a:solidFill>
                  <a:srgbClr val="1D3C72"/>
                </a:solidFill>
                <a:latin typeface="Agency FB" panose="020B0503020202020204" pitchFamily="34" charset="0"/>
              </a:rPr>
              <a:t>Facturación….   </a:t>
            </a:r>
            <a:r>
              <a:rPr lang="es-MX" sz="4000" b="1" dirty="0">
                <a:solidFill>
                  <a:srgbClr val="1D3C72"/>
                </a:solidFill>
                <a:latin typeface="Agency FB" panose="020B0503020202020204" pitchFamily="34" charset="0"/>
              </a:rPr>
              <a:t>9</a:t>
            </a:r>
            <a:endParaRPr lang="es-MX" sz="2800" dirty="0">
              <a:solidFill>
                <a:srgbClr val="1D3C72"/>
              </a:solidFill>
              <a:latin typeface="Agency FB" panose="020B0503020202020204" pitchFamily="34" charset="0"/>
            </a:endParaRPr>
          </a:p>
          <a:p>
            <a:pPr algn="r"/>
            <a:r>
              <a:rPr lang="es-MX" sz="2800" dirty="0">
                <a:solidFill>
                  <a:srgbClr val="1D3C72"/>
                </a:solidFill>
                <a:latin typeface="Agency FB" panose="020B0503020202020204" pitchFamily="34" charset="0"/>
              </a:rPr>
              <a:t>En validación…. </a:t>
            </a:r>
            <a:r>
              <a:rPr lang="es-MX" sz="4000" b="1" dirty="0">
                <a:solidFill>
                  <a:srgbClr val="1D3C72"/>
                </a:solidFill>
                <a:latin typeface="Agency FB" panose="020B0503020202020204" pitchFamily="34" charset="0"/>
              </a:rPr>
              <a:t>10</a:t>
            </a:r>
            <a:endParaRPr lang="es-MX" sz="2800" dirty="0">
              <a:solidFill>
                <a:srgbClr val="1D3C72"/>
              </a:solidFill>
              <a:latin typeface="Agency FB" panose="020B0503020202020204" pitchFamily="34" charset="0"/>
            </a:endParaRP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B51B8ABD-C626-40DC-92E1-295AF4E9685D}"/>
              </a:ext>
            </a:extLst>
          </p:cNvPr>
          <p:cNvSpPr txBox="1"/>
          <p:nvPr/>
        </p:nvSpPr>
        <p:spPr>
          <a:xfrm>
            <a:off x="332212" y="4441619"/>
            <a:ext cx="24315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b="1" u="sng" dirty="0">
                <a:solidFill>
                  <a:srgbClr val="1D3C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    Disponibilidad</a:t>
            </a:r>
          </a:p>
          <a:p>
            <a:pPr algn="r"/>
            <a:r>
              <a:rPr lang="es-MX" sz="4000" b="1" dirty="0">
                <a:solidFill>
                  <a:srgbClr val="1D3C72"/>
                </a:solidFill>
                <a:latin typeface="Agency FB" panose="020B0503020202020204" pitchFamily="34" charset="0"/>
              </a:rPr>
              <a:t>9</a:t>
            </a:r>
            <a:endParaRPr lang="es-MX" sz="2800" dirty="0">
              <a:solidFill>
                <a:srgbClr val="1D3C7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1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119782A0-381C-4EC0-9E9E-ED38D34E6F18}"/>
              </a:ext>
            </a:extLst>
          </p:cNvPr>
          <p:cNvGrpSpPr/>
          <p:nvPr/>
        </p:nvGrpSpPr>
        <p:grpSpPr>
          <a:xfrm>
            <a:off x="472613" y="230955"/>
            <a:ext cx="11290818" cy="693719"/>
            <a:chOff x="595901" y="230955"/>
            <a:chExt cx="11290818" cy="693719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999C904-C7AA-45CD-A7D8-BFC6922F6D20}"/>
                </a:ext>
              </a:extLst>
            </p:cNvPr>
            <p:cNvSpPr txBox="1"/>
            <p:nvPr/>
          </p:nvSpPr>
          <p:spPr>
            <a:xfrm>
              <a:off x="616449" y="230955"/>
              <a:ext cx="11270270" cy="6770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Beneficios para UNIFRUT como asociación</a:t>
              </a:r>
              <a:endParaRPr lang="es-MX" sz="38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56B1C6D9-576D-4F91-B2D3-569DAA48BA59}"/>
                </a:ext>
              </a:extLst>
            </p:cNvPr>
            <p:cNvCxnSpPr/>
            <p:nvPr/>
          </p:nvCxnSpPr>
          <p:spPr>
            <a:xfrm>
              <a:off x="595901" y="924674"/>
              <a:ext cx="11260477" cy="0"/>
            </a:xfrm>
            <a:prstGeom prst="line">
              <a:avLst/>
            </a:prstGeom>
            <a:ln w="19050">
              <a:solidFill>
                <a:srgbClr val="115E2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B363DAC0-FFB9-4B17-A960-1F1A7C3CAA59}"/>
              </a:ext>
            </a:extLst>
          </p:cNvPr>
          <p:cNvSpPr txBox="1"/>
          <p:nvPr/>
        </p:nvSpPr>
        <p:spPr>
          <a:xfrm>
            <a:off x="594190" y="1186673"/>
            <a:ext cx="3967535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</a:rPr>
              <a:t>I.- Toma de decisiones</a:t>
            </a:r>
            <a:endParaRPr lang="es-MX" sz="38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DC4E537-79F7-4FD3-80F5-7048CB2810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285" y="1914247"/>
            <a:ext cx="6276892" cy="3530751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DF283058-B061-4BB5-8FA5-902711163BCF}"/>
              </a:ext>
            </a:extLst>
          </p:cNvPr>
          <p:cNvGrpSpPr/>
          <p:nvPr/>
        </p:nvGrpSpPr>
        <p:grpSpPr>
          <a:xfrm>
            <a:off x="5668186" y="3592522"/>
            <a:ext cx="3999795" cy="2707511"/>
            <a:chOff x="5486540" y="1304547"/>
            <a:chExt cx="6276891" cy="4248906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989511C-8155-4E69-A32E-912ACDAF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540" y="1304547"/>
              <a:ext cx="6276891" cy="4248906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D17C9921-F767-4CB1-88EF-735A1DCD48FC}"/>
                </a:ext>
              </a:extLst>
            </p:cNvPr>
            <p:cNvSpPr/>
            <p:nvPr/>
          </p:nvSpPr>
          <p:spPr>
            <a:xfrm>
              <a:off x="5588000" y="2194982"/>
              <a:ext cx="848783" cy="129896"/>
            </a:xfrm>
            <a:prstGeom prst="roundRect">
              <a:avLst/>
            </a:prstGeom>
            <a:effectLst>
              <a:softEdge rad="3175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E8C4FF17-1F88-4972-A164-02DE69074952}"/>
                </a:ext>
              </a:extLst>
            </p:cNvPr>
            <p:cNvSpPr/>
            <p:nvPr/>
          </p:nvSpPr>
          <p:spPr>
            <a:xfrm>
              <a:off x="5588000" y="2305051"/>
              <a:ext cx="848783" cy="129896"/>
            </a:xfrm>
            <a:prstGeom prst="roundRect">
              <a:avLst/>
            </a:prstGeom>
            <a:effectLst>
              <a:softEdge rad="3175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156661-2663-463E-8334-523CA147DC27}"/>
              </a:ext>
            </a:extLst>
          </p:cNvPr>
          <p:cNvSpPr txBox="1"/>
          <p:nvPr/>
        </p:nvSpPr>
        <p:spPr>
          <a:xfrm>
            <a:off x="7337459" y="1726134"/>
            <a:ext cx="49898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>
                <a:solidFill>
                  <a:srgbClr val="1D3C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Sistema centralizado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rgbClr val="1D3C72"/>
                </a:solidFill>
                <a:latin typeface="Agency FB" panose="020B0503020202020204" pitchFamily="34" charset="0"/>
              </a:rPr>
              <a:t>Necesidades de productores y asociaciones.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rgbClr val="1D3C72"/>
                </a:solidFill>
                <a:latin typeface="Agency FB" panose="020B0503020202020204" pitchFamily="34" charset="0"/>
              </a:rPr>
              <a:t>Condiciones agroclimáticas actuales e históricas.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rgbClr val="1D3C72"/>
                </a:solidFill>
                <a:latin typeface="Agency FB" panose="020B0503020202020204" pitchFamily="34" charset="0"/>
              </a:rPr>
              <a:t>Productividad respecto a variables ambientales.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s-MX" sz="2200" dirty="0">
                <a:solidFill>
                  <a:srgbClr val="1D3C72"/>
                </a:solidFill>
                <a:latin typeface="Agency FB" panose="020B0503020202020204" pitchFamily="34" charset="0"/>
              </a:rPr>
              <a:t>Analítica de datos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3981278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123</Words>
  <Application>Microsoft Office PowerPoint</Application>
  <PresentationFormat>Panorámica</PresentationFormat>
  <Paragraphs>38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Agency FB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E. Santiesteban Toca</dc:creator>
  <cp:lastModifiedBy>Cosme E. Santiesteban Toca</cp:lastModifiedBy>
  <cp:revision>23</cp:revision>
  <dcterms:created xsi:type="dcterms:W3CDTF">2025-05-13T18:58:39Z</dcterms:created>
  <dcterms:modified xsi:type="dcterms:W3CDTF">2025-05-14T17:53:39Z</dcterms:modified>
</cp:coreProperties>
</file>